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>
        <p:scale>
          <a:sx n="120" d="100"/>
          <a:sy n="120" d="100"/>
        </p:scale>
        <p:origin x="-888" y="52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6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BF2DF-5C31-4A21-9259-24797065ED35}" type="datetimeFigureOut">
              <a:rPr lang="de-DE"/>
              <a:pPr>
                <a:defRPr/>
              </a:pPr>
              <a:t>3/30/10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9060D-4E4A-4A7E-85C1-6924D2E0A6B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0CC3F-2434-4806-8134-F978F193CBE8}" type="datetimeFigureOut">
              <a:rPr lang="de-DE"/>
              <a:pPr>
                <a:defRPr/>
              </a:pPr>
              <a:t>3/30/10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BB2C0-9D45-4082-AE28-50DDFAD3703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D374D-D3F1-4C83-B79B-5C5268512931}" type="datetimeFigureOut">
              <a:rPr lang="de-DE"/>
              <a:pPr>
                <a:defRPr/>
              </a:pPr>
              <a:t>3/30/10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1B7C3-5CF4-413B-839F-60ED3879E99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07AC7-3504-41AF-95EB-B22E5ACCCCF0}" type="datetimeFigureOut">
              <a:rPr lang="de-DE"/>
              <a:pPr>
                <a:defRPr/>
              </a:pPr>
              <a:t>3/30/10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12491-C629-4493-83A6-2C7C3258B79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31621-1F71-4D2E-BA26-292E7DEC9A52}" type="datetimeFigureOut">
              <a:rPr lang="de-DE"/>
              <a:pPr>
                <a:defRPr/>
              </a:pPr>
              <a:t>3/30/10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EFF98-5F33-4D6B-BD21-292FC669E9C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C465C-F748-4502-B7F8-3FE4871C40F5}" type="datetimeFigureOut">
              <a:rPr lang="de-DE"/>
              <a:pPr>
                <a:defRPr/>
              </a:pPr>
              <a:t>3/30/10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B2DF0-B132-4777-9B97-48820BE1B21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C9B39-B06B-4420-9484-036B4F2F859E}" type="datetimeFigureOut">
              <a:rPr lang="de-DE"/>
              <a:pPr>
                <a:defRPr/>
              </a:pPr>
              <a:t>3/30/10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BACAB-8E65-4A3D-9448-E5A095E533D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85CEF-9157-4930-8504-4D1A2908A500}" type="datetimeFigureOut">
              <a:rPr lang="de-DE"/>
              <a:pPr>
                <a:defRPr/>
              </a:pPr>
              <a:t>3/30/10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258C2-400E-47C1-974F-F8FCC638DD6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D3927-C1AB-445A-98E5-5D4F92CD450F}" type="datetimeFigureOut">
              <a:rPr lang="de-DE"/>
              <a:pPr>
                <a:defRPr/>
              </a:pPr>
              <a:t>3/30/10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882A9-D678-43CF-B041-20E451DB659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DA78D-7DC7-491C-A1EC-0227F7924726}" type="datetimeFigureOut">
              <a:rPr lang="de-DE"/>
              <a:pPr>
                <a:defRPr/>
              </a:pPr>
              <a:t>3/30/10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72CF8-A614-4C1A-B230-BC51498F6FE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111DC-CBFF-4742-ADAE-5EF369EAEC15}" type="datetimeFigureOut">
              <a:rPr lang="de-DE"/>
              <a:pPr>
                <a:defRPr/>
              </a:pPr>
              <a:t>3/30/10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15107-AE25-4BD9-9E5E-260B61E9462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1B83C68-9267-4C1D-B7F5-1E4B536AD9C3}" type="datetimeFigureOut">
              <a:rPr lang="de-DE"/>
              <a:pPr>
                <a:defRPr/>
              </a:pPr>
              <a:t>3/30/10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D8FA112-676E-412E-89AC-EE403791498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23" charset="-128"/>
          <a:cs typeface="ＭＳ Ｐゴシック" pitchFamily="-123" charset="-128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-123" charset="0"/>
        <a:buChar char="•"/>
        <a:defRPr sz="3200" kern="1200">
          <a:solidFill>
            <a:schemeClr val="tx1"/>
          </a:solidFill>
          <a:latin typeface="+mn-lt"/>
          <a:ea typeface="ＭＳ Ｐゴシック" pitchFamily="-123" charset="-128"/>
          <a:cs typeface="ＭＳ Ｐゴシック" pitchFamily="-123" charset="-128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-123" charset="0"/>
        <a:buChar char="–"/>
        <a:defRPr sz="28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-123" charset="0"/>
        <a:buChar char="•"/>
        <a:defRPr sz="24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-123" charset="0"/>
        <a:buChar char="–"/>
        <a:defRPr sz="20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-123" charset="0"/>
        <a:buChar char="»"/>
        <a:defRPr sz="20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714375" y="7286625"/>
            <a:ext cx="2143125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200" b="1" dirty="0"/>
              <a:t>KINDER</a:t>
            </a:r>
            <a:endParaRPr lang="de-DE" sz="3200" b="1" dirty="0"/>
          </a:p>
        </p:txBody>
      </p:sp>
      <p:sp>
        <p:nvSpPr>
          <p:cNvPr id="6" name="Rechteck 5"/>
          <p:cNvSpPr/>
          <p:nvPr/>
        </p:nvSpPr>
        <p:spPr>
          <a:xfrm>
            <a:off x="4429125" y="7286625"/>
            <a:ext cx="2286000" cy="1214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/>
              <a:t>gehen ohne Beistand/Beratung</a:t>
            </a:r>
            <a:endParaRPr lang="de-DE" sz="2000" dirty="0"/>
          </a:p>
        </p:txBody>
      </p:sp>
      <p:sp>
        <p:nvSpPr>
          <p:cNvPr id="7" name="Textfeld 6"/>
          <p:cNvSpPr txBox="1"/>
          <p:nvPr/>
        </p:nvSpPr>
        <p:spPr>
          <a:xfrm>
            <a:off x="571500" y="8501063"/>
            <a:ext cx="214312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VERGEBUNG</a:t>
            </a:r>
            <a:endParaRPr lang="de-DE" sz="2400" b="1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928938" y="7572375"/>
            <a:ext cx="1214437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gut</a:t>
            </a:r>
            <a:endParaRPr lang="de-DE" sz="2400" b="1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0" y="7072313"/>
            <a:ext cx="1214438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SELBST</a:t>
            </a:r>
            <a:endParaRPr lang="de-DE" sz="2400" b="1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 rot="5400000" flipH="1" flipV="1">
            <a:off x="1214438" y="6072188"/>
            <a:ext cx="1571625" cy="714375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ierrahmen 12"/>
          <p:cNvSpPr/>
          <p:nvPr/>
        </p:nvSpPr>
        <p:spPr>
          <a:xfrm>
            <a:off x="2214563" y="4391025"/>
            <a:ext cx="2143125" cy="1357313"/>
          </a:xfrm>
          <a:prstGeom prst="plaqu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000" dirty="0">
                <a:solidFill>
                  <a:schemeClr val="bg1"/>
                </a:solidFill>
              </a:rPr>
              <a:t>SOHN-/ TOCHTER-SCHAFT</a:t>
            </a:r>
            <a:endParaRPr lang="de-DE" sz="3000" dirty="0">
              <a:solidFill>
                <a:schemeClr val="bg1"/>
              </a:solidFill>
            </a:endParaRPr>
          </a:p>
        </p:txBody>
      </p:sp>
      <p:sp>
        <p:nvSpPr>
          <p:cNvPr id="13320" name="Textfeld 13"/>
          <p:cNvSpPr txBox="1">
            <a:spLocks noChangeArrowheads="1"/>
          </p:cNvSpPr>
          <p:nvPr/>
        </p:nvSpPr>
        <p:spPr bwMode="auto">
          <a:xfrm>
            <a:off x="2286000" y="5715000"/>
            <a:ext cx="1989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2400" b="1">
                <a:solidFill>
                  <a:srgbClr val="FF0000"/>
                </a:solidFill>
                <a:latin typeface="Calibri" pitchFamily="-123" charset="0"/>
              </a:rPr>
              <a:t>ÜBERWINDEN</a:t>
            </a:r>
          </a:p>
        </p:txBody>
      </p:sp>
      <p:sp>
        <p:nvSpPr>
          <p:cNvPr id="13321" name="Textfeld 14"/>
          <p:cNvSpPr txBox="1">
            <a:spLocks noChangeArrowheads="1"/>
          </p:cNvSpPr>
          <p:nvPr/>
        </p:nvSpPr>
        <p:spPr bwMode="auto">
          <a:xfrm>
            <a:off x="4651375" y="4429125"/>
            <a:ext cx="1571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2400" b="1">
                <a:solidFill>
                  <a:srgbClr val="FF0000"/>
                </a:solidFill>
                <a:latin typeface="Calibri" pitchFamily="-123" charset="0"/>
              </a:rPr>
              <a:t>akzeptabel</a:t>
            </a:r>
          </a:p>
        </p:txBody>
      </p:sp>
      <p:sp>
        <p:nvSpPr>
          <p:cNvPr id="16" name="Rechteck 15"/>
          <p:cNvSpPr/>
          <p:nvPr/>
        </p:nvSpPr>
        <p:spPr>
          <a:xfrm>
            <a:off x="4643438" y="4857750"/>
            <a:ext cx="1928812" cy="71437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/>
              <a:t>im Weg stehen</a:t>
            </a:r>
            <a:endParaRPr lang="de-DE" sz="2000" dirty="0"/>
          </a:p>
        </p:txBody>
      </p:sp>
      <p:sp>
        <p:nvSpPr>
          <p:cNvPr id="13323" name="Textfeld 17"/>
          <p:cNvSpPr txBox="1">
            <a:spLocks noChangeArrowheads="1"/>
          </p:cNvSpPr>
          <p:nvPr/>
        </p:nvSpPr>
        <p:spPr bwMode="auto">
          <a:xfrm>
            <a:off x="2363788" y="3857625"/>
            <a:ext cx="21018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2400" b="1">
                <a:solidFill>
                  <a:srgbClr val="FF0000"/>
                </a:solidFill>
                <a:latin typeface="Calibri" pitchFamily="-123" charset="0"/>
              </a:rPr>
              <a:t>„WICKED ONE“</a:t>
            </a:r>
          </a:p>
        </p:txBody>
      </p:sp>
      <p:cxnSp>
        <p:nvCxnSpPr>
          <p:cNvPr id="19" name="Gerade Verbindung mit Pfeil 18"/>
          <p:cNvCxnSpPr/>
          <p:nvPr/>
        </p:nvCxnSpPr>
        <p:spPr>
          <a:xfrm rot="5400000" flipH="1" flipV="1">
            <a:off x="3821906" y="3250407"/>
            <a:ext cx="1571625" cy="785812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25" name="Textfeld 21"/>
          <p:cNvSpPr txBox="1">
            <a:spLocks noChangeArrowheads="1"/>
          </p:cNvSpPr>
          <p:nvPr/>
        </p:nvSpPr>
        <p:spPr bwMode="auto">
          <a:xfrm>
            <a:off x="214313" y="4413250"/>
            <a:ext cx="207168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de-DE" sz="3000" b="1" u="sng">
                <a:latin typeface="Calibri" pitchFamily="-123" charset="0"/>
              </a:rPr>
              <a:t>BAR MITZWAH</a:t>
            </a:r>
          </a:p>
        </p:txBody>
      </p:sp>
      <p:sp>
        <p:nvSpPr>
          <p:cNvPr id="23" name="Ellipse 22"/>
          <p:cNvSpPr/>
          <p:nvPr/>
        </p:nvSpPr>
        <p:spPr>
          <a:xfrm>
            <a:off x="285750" y="4497388"/>
            <a:ext cx="1928813" cy="107156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3327" name="Textfeld 23"/>
          <p:cNvSpPr txBox="1">
            <a:spLocks noChangeArrowheads="1"/>
          </p:cNvSpPr>
          <p:nvPr/>
        </p:nvSpPr>
        <p:spPr bwMode="auto">
          <a:xfrm>
            <a:off x="1285875" y="6357938"/>
            <a:ext cx="12144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de-DE" sz="2400" b="1">
                <a:latin typeface="Calibri" pitchFamily="-123" charset="0"/>
              </a:rPr>
              <a:t>LEHREN</a:t>
            </a:r>
          </a:p>
        </p:txBody>
      </p:sp>
      <p:sp>
        <p:nvSpPr>
          <p:cNvPr id="13328" name="Textfeld 24"/>
          <p:cNvSpPr txBox="1">
            <a:spLocks noChangeArrowheads="1"/>
          </p:cNvSpPr>
          <p:nvPr/>
        </p:nvSpPr>
        <p:spPr bwMode="auto">
          <a:xfrm>
            <a:off x="3571875" y="3286125"/>
            <a:ext cx="23574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de-DE" sz="2400" b="1">
                <a:latin typeface="Calibri" pitchFamily="-123" charset="0"/>
              </a:rPr>
              <a:t>BEOBACHTEN</a:t>
            </a:r>
          </a:p>
        </p:txBody>
      </p:sp>
      <p:sp>
        <p:nvSpPr>
          <p:cNvPr id="13329" name="Textfeld 25"/>
          <p:cNvSpPr txBox="1">
            <a:spLocks noChangeArrowheads="1"/>
          </p:cNvSpPr>
          <p:nvPr/>
        </p:nvSpPr>
        <p:spPr bwMode="auto">
          <a:xfrm>
            <a:off x="4500563" y="1838325"/>
            <a:ext cx="1928812" cy="584200"/>
          </a:xfrm>
          <a:prstGeom prst="rect">
            <a:avLst/>
          </a:prstGeom>
          <a:solidFill>
            <a:srgbClr val="92D050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de-DE" sz="3200" b="1">
                <a:solidFill>
                  <a:schemeClr val="bg1"/>
                </a:solidFill>
                <a:latin typeface="Calibri" pitchFamily="-123" charset="0"/>
              </a:rPr>
              <a:t> V A T E R</a:t>
            </a:r>
          </a:p>
        </p:txBody>
      </p:sp>
      <p:sp>
        <p:nvSpPr>
          <p:cNvPr id="13330" name="Textfeld 27"/>
          <p:cNvSpPr txBox="1">
            <a:spLocks noChangeArrowheads="1"/>
          </p:cNvSpPr>
          <p:nvPr/>
        </p:nvSpPr>
        <p:spPr bwMode="auto">
          <a:xfrm>
            <a:off x="428625" y="2384425"/>
            <a:ext cx="59293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de-DE" sz="2400" b="1">
                <a:solidFill>
                  <a:srgbClr val="92D050"/>
                </a:solidFill>
                <a:latin typeface="Calibri" pitchFamily="-123" charset="0"/>
              </a:rPr>
              <a:t>ES IST VERGNÜGEN,  SEINEN WILLEN ZU ERKENNEN/WISSEN</a:t>
            </a:r>
          </a:p>
        </p:txBody>
      </p:sp>
      <p:sp>
        <p:nvSpPr>
          <p:cNvPr id="13331" name="Textfeld 28"/>
          <p:cNvSpPr txBox="1">
            <a:spLocks noChangeArrowheads="1"/>
          </p:cNvSpPr>
          <p:nvPr/>
        </p:nvSpPr>
        <p:spPr bwMode="auto">
          <a:xfrm>
            <a:off x="4286250" y="1422400"/>
            <a:ext cx="2428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de-DE" sz="2400" b="1">
                <a:solidFill>
                  <a:srgbClr val="92D050"/>
                </a:solidFill>
                <a:latin typeface="Calibri" pitchFamily="-123" charset="0"/>
              </a:rPr>
              <a:t>Der Vater</a:t>
            </a:r>
          </a:p>
        </p:txBody>
      </p:sp>
      <p:sp>
        <p:nvSpPr>
          <p:cNvPr id="13332" name="Textfeld 31"/>
          <p:cNvSpPr txBox="1">
            <a:spLocks noChangeArrowheads="1"/>
          </p:cNvSpPr>
          <p:nvPr/>
        </p:nvSpPr>
        <p:spPr bwMode="auto">
          <a:xfrm>
            <a:off x="2643188" y="1884363"/>
            <a:ext cx="17145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de-DE" sz="2400" b="1">
                <a:solidFill>
                  <a:srgbClr val="92D050"/>
                </a:solidFill>
                <a:latin typeface="Calibri" pitchFamily="-123" charset="0"/>
              </a:rPr>
              <a:t>perfekt</a:t>
            </a:r>
          </a:p>
        </p:txBody>
      </p:sp>
      <p:sp>
        <p:nvSpPr>
          <p:cNvPr id="13333" name="Textfeld 33"/>
          <p:cNvSpPr txBox="1">
            <a:spLocks noChangeArrowheads="1"/>
          </p:cNvSpPr>
          <p:nvPr/>
        </p:nvSpPr>
        <p:spPr bwMode="auto">
          <a:xfrm>
            <a:off x="500063" y="1911350"/>
            <a:ext cx="2286000" cy="401638"/>
          </a:xfrm>
          <a:prstGeom prst="rect">
            <a:avLst/>
          </a:prstGeom>
          <a:solidFill>
            <a:srgbClr val="92D050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de-DE" sz="2000" b="1">
                <a:solidFill>
                  <a:schemeClr val="bg1"/>
                </a:solidFill>
                <a:latin typeface="Calibri" pitchFamily="-123" charset="0"/>
              </a:rPr>
              <a:t> </a:t>
            </a:r>
            <a:r>
              <a:rPr lang="de-DE" sz="2000">
                <a:solidFill>
                  <a:schemeClr val="bg1"/>
                </a:solidFill>
                <a:latin typeface="Calibri" pitchFamily="-123" charset="0"/>
              </a:rPr>
              <a:t>in dem Sitz sitzen</a:t>
            </a:r>
          </a:p>
        </p:txBody>
      </p:sp>
      <p:grpSp>
        <p:nvGrpSpPr>
          <p:cNvPr id="13334" name="Gruppieren 39"/>
          <p:cNvGrpSpPr>
            <a:grpSpLocks/>
          </p:cNvGrpSpPr>
          <p:nvPr/>
        </p:nvGrpSpPr>
        <p:grpSpPr bwMode="auto">
          <a:xfrm>
            <a:off x="857250" y="227013"/>
            <a:ext cx="2071688" cy="1071562"/>
            <a:chOff x="285728" y="226992"/>
            <a:chExt cx="2071702" cy="1071570"/>
          </a:xfrm>
        </p:grpSpPr>
        <p:sp>
          <p:nvSpPr>
            <p:cNvPr id="13340" name="Textfeld 34"/>
            <p:cNvSpPr txBox="1">
              <a:spLocks noChangeArrowheads="1"/>
            </p:cNvSpPr>
            <p:nvPr/>
          </p:nvSpPr>
          <p:spPr bwMode="auto">
            <a:xfrm>
              <a:off x="285728" y="446102"/>
              <a:ext cx="2071702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de-DE" sz="3000" b="1">
                  <a:latin typeface="Calibri" pitchFamily="-123" charset="0"/>
                </a:rPr>
                <a:t>LEHRE</a:t>
              </a:r>
            </a:p>
          </p:txBody>
        </p:sp>
        <p:sp>
          <p:nvSpPr>
            <p:cNvPr id="36" name="Ellipse 35"/>
            <p:cNvSpPr/>
            <p:nvPr/>
          </p:nvSpPr>
          <p:spPr>
            <a:xfrm>
              <a:off x="357166" y="226992"/>
              <a:ext cx="1928825" cy="107157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</p:grpSp>
      <p:grpSp>
        <p:nvGrpSpPr>
          <p:cNvPr id="13335" name="Gruppieren 40"/>
          <p:cNvGrpSpPr>
            <a:grpSpLocks/>
          </p:cNvGrpSpPr>
          <p:nvPr/>
        </p:nvGrpSpPr>
        <p:grpSpPr bwMode="auto">
          <a:xfrm>
            <a:off x="3929063" y="214313"/>
            <a:ext cx="2714625" cy="1071562"/>
            <a:chOff x="3571876" y="214282"/>
            <a:chExt cx="2714644" cy="1071570"/>
          </a:xfrm>
        </p:grpSpPr>
        <p:sp>
          <p:nvSpPr>
            <p:cNvPr id="13338" name="Textfeld 36"/>
            <p:cNvSpPr txBox="1">
              <a:spLocks noChangeArrowheads="1"/>
            </p:cNvSpPr>
            <p:nvPr/>
          </p:nvSpPr>
          <p:spPr bwMode="auto">
            <a:xfrm>
              <a:off x="3571876" y="428596"/>
              <a:ext cx="2714644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de-DE" sz="3000" b="1">
                  <a:latin typeface="Calibri" pitchFamily="-123" charset="0"/>
                </a:rPr>
                <a:t>BEOBACHTUNG</a:t>
              </a:r>
            </a:p>
          </p:txBody>
        </p:sp>
        <p:sp>
          <p:nvSpPr>
            <p:cNvPr id="38" name="Ellipse 37"/>
            <p:cNvSpPr/>
            <p:nvPr/>
          </p:nvSpPr>
          <p:spPr>
            <a:xfrm>
              <a:off x="3571876" y="214282"/>
              <a:ext cx="2714644" cy="107157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</p:grpSp>
      <p:sp>
        <p:nvSpPr>
          <p:cNvPr id="13336" name="Textfeld 38"/>
          <p:cNvSpPr txBox="1">
            <a:spLocks noChangeArrowheads="1"/>
          </p:cNvSpPr>
          <p:nvPr/>
        </p:nvSpPr>
        <p:spPr bwMode="auto">
          <a:xfrm>
            <a:off x="3222625" y="374650"/>
            <a:ext cx="377825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3000" b="1">
                <a:latin typeface="Calibri" pitchFamily="-123" charset="0"/>
              </a:rPr>
              <a:t>+</a:t>
            </a:r>
          </a:p>
        </p:txBody>
      </p:sp>
      <p:cxnSp>
        <p:nvCxnSpPr>
          <p:cNvPr id="31" name="Gekrümmte Verbindung 30"/>
          <p:cNvCxnSpPr>
            <a:stCxn id="38" idx="4"/>
            <a:endCxn id="36" idx="4"/>
          </p:cNvCxnSpPr>
          <p:nvPr/>
        </p:nvCxnSpPr>
        <p:spPr>
          <a:xfrm rot="5400000">
            <a:off x="3582988" y="-404813"/>
            <a:ext cx="12700" cy="3394075"/>
          </a:xfrm>
          <a:prstGeom prst="curvedConnector3">
            <a:avLst>
              <a:gd name="adj1" fmla="val 1898584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142875" y="7286625"/>
            <a:ext cx="2786063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200" b="1" dirty="0"/>
              <a:t>CHILDREN</a:t>
            </a:r>
            <a:endParaRPr lang="de-DE" sz="3200" b="1" dirty="0"/>
          </a:p>
        </p:txBody>
      </p:sp>
      <p:sp>
        <p:nvSpPr>
          <p:cNvPr id="6" name="Rechteck 5"/>
          <p:cNvSpPr/>
          <p:nvPr/>
        </p:nvSpPr>
        <p:spPr>
          <a:xfrm>
            <a:off x="4429125" y="7286625"/>
            <a:ext cx="2286000" cy="1214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/>
              <a:t>walk not in </a:t>
            </a:r>
            <a:r>
              <a:rPr lang="de-DE" sz="2000" dirty="0" err="1"/>
              <a:t>council</a:t>
            </a:r>
            <a:endParaRPr lang="de-DE" sz="2000" dirty="0"/>
          </a:p>
        </p:txBody>
      </p:sp>
      <p:sp>
        <p:nvSpPr>
          <p:cNvPr id="7" name="Textfeld 6"/>
          <p:cNvSpPr txBox="1"/>
          <p:nvPr/>
        </p:nvSpPr>
        <p:spPr>
          <a:xfrm>
            <a:off x="571500" y="8501063"/>
            <a:ext cx="214312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FORGIVENESS</a:t>
            </a:r>
            <a:endParaRPr lang="de-DE" sz="2400" b="1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928938" y="7572375"/>
            <a:ext cx="1214437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good</a:t>
            </a:r>
            <a:endParaRPr lang="de-DE" sz="2400" b="1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0" y="7072313"/>
            <a:ext cx="1214438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SELF</a:t>
            </a:r>
            <a:endParaRPr lang="de-DE" sz="2400" b="1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 rot="5400000" flipH="1" flipV="1">
            <a:off x="1214438" y="6072188"/>
            <a:ext cx="1571625" cy="714375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ierrahmen 12"/>
          <p:cNvSpPr/>
          <p:nvPr/>
        </p:nvSpPr>
        <p:spPr>
          <a:xfrm>
            <a:off x="2214563" y="4391025"/>
            <a:ext cx="2143125" cy="1357313"/>
          </a:xfrm>
          <a:prstGeom prst="plaqu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000" dirty="0">
                <a:solidFill>
                  <a:schemeClr val="bg1"/>
                </a:solidFill>
              </a:rPr>
              <a:t>SONSHIP</a:t>
            </a:r>
            <a:endParaRPr lang="de-DE" sz="3000" dirty="0">
              <a:solidFill>
                <a:schemeClr val="bg1"/>
              </a:solidFill>
            </a:endParaRPr>
          </a:p>
        </p:txBody>
      </p:sp>
      <p:sp>
        <p:nvSpPr>
          <p:cNvPr id="14344" name="Textfeld 13"/>
          <p:cNvSpPr txBox="1">
            <a:spLocks noChangeArrowheads="1"/>
          </p:cNvSpPr>
          <p:nvPr/>
        </p:nvSpPr>
        <p:spPr bwMode="auto">
          <a:xfrm>
            <a:off x="2500313" y="5715000"/>
            <a:ext cx="16811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2400" b="1">
                <a:solidFill>
                  <a:srgbClr val="FF0000"/>
                </a:solidFill>
                <a:latin typeface="Calibri" pitchFamily="-123" charset="0"/>
              </a:rPr>
              <a:t>OVERCOME</a:t>
            </a:r>
          </a:p>
        </p:txBody>
      </p:sp>
      <p:sp>
        <p:nvSpPr>
          <p:cNvPr id="14345" name="Textfeld 14"/>
          <p:cNvSpPr txBox="1">
            <a:spLocks noChangeArrowheads="1"/>
          </p:cNvSpPr>
          <p:nvPr/>
        </p:nvSpPr>
        <p:spPr bwMode="auto">
          <a:xfrm>
            <a:off x="4651375" y="4429125"/>
            <a:ext cx="15652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2400" b="1">
                <a:solidFill>
                  <a:srgbClr val="FF0000"/>
                </a:solidFill>
                <a:latin typeface="Calibri" pitchFamily="-123" charset="0"/>
              </a:rPr>
              <a:t>acceptabel</a:t>
            </a:r>
          </a:p>
        </p:txBody>
      </p:sp>
      <p:sp>
        <p:nvSpPr>
          <p:cNvPr id="16" name="Rechteck 15"/>
          <p:cNvSpPr/>
          <p:nvPr/>
        </p:nvSpPr>
        <p:spPr>
          <a:xfrm>
            <a:off x="4643438" y="4857750"/>
            <a:ext cx="1928812" cy="71437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 err="1"/>
              <a:t>standing</a:t>
            </a:r>
            <a:r>
              <a:rPr lang="de-DE" sz="2000" dirty="0"/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/>
              <a:t>in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way</a:t>
            </a:r>
            <a:endParaRPr lang="de-DE" sz="2000" dirty="0"/>
          </a:p>
        </p:txBody>
      </p:sp>
      <p:sp>
        <p:nvSpPr>
          <p:cNvPr id="14347" name="Textfeld 17"/>
          <p:cNvSpPr txBox="1">
            <a:spLocks noChangeArrowheads="1"/>
          </p:cNvSpPr>
          <p:nvPr/>
        </p:nvSpPr>
        <p:spPr bwMode="auto">
          <a:xfrm>
            <a:off x="2363788" y="3857625"/>
            <a:ext cx="18510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2400" b="1">
                <a:solidFill>
                  <a:srgbClr val="FF0000"/>
                </a:solidFill>
                <a:latin typeface="Calibri" pitchFamily="-123" charset="0"/>
              </a:rPr>
              <a:t>WICKED ONE</a:t>
            </a:r>
          </a:p>
        </p:txBody>
      </p:sp>
      <p:cxnSp>
        <p:nvCxnSpPr>
          <p:cNvPr id="19" name="Gerade Verbindung mit Pfeil 18"/>
          <p:cNvCxnSpPr/>
          <p:nvPr/>
        </p:nvCxnSpPr>
        <p:spPr>
          <a:xfrm rot="5400000" flipH="1" flipV="1">
            <a:off x="3821906" y="3250407"/>
            <a:ext cx="1571625" cy="785812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9" name="Textfeld 21"/>
          <p:cNvSpPr txBox="1">
            <a:spLocks noChangeArrowheads="1"/>
          </p:cNvSpPr>
          <p:nvPr/>
        </p:nvSpPr>
        <p:spPr bwMode="auto">
          <a:xfrm>
            <a:off x="214313" y="4413250"/>
            <a:ext cx="207168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de-DE" sz="3000" b="1" u="sng">
                <a:latin typeface="Calibri" pitchFamily="-123" charset="0"/>
              </a:rPr>
              <a:t>BAR MITZVAH</a:t>
            </a:r>
          </a:p>
        </p:txBody>
      </p:sp>
      <p:sp>
        <p:nvSpPr>
          <p:cNvPr id="23" name="Ellipse 22"/>
          <p:cNvSpPr/>
          <p:nvPr/>
        </p:nvSpPr>
        <p:spPr>
          <a:xfrm>
            <a:off x="285750" y="4497388"/>
            <a:ext cx="1928813" cy="107156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4351" name="Textfeld 23"/>
          <p:cNvSpPr txBox="1">
            <a:spLocks noChangeArrowheads="1"/>
          </p:cNvSpPr>
          <p:nvPr/>
        </p:nvSpPr>
        <p:spPr bwMode="auto">
          <a:xfrm>
            <a:off x="1285875" y="6357938"/>
            <a:ext cx="1500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de-DE" sz="2400" b="1">
                <a:latin typeface="Calibri" pitchFamily="-123" charset="0"/>
              </a:rPr>
              <a:t>TEACHING</a:t>
            </a:r>
          </a:p>
        </p:txBody>
      </p:sp>
      <p:sp>
        <p:nvSpPr>
          <p:cNvPr id="14352" name="Textfeld 24"/>
          <p:cNvSpPr txBox="1">
            <a:spLocks noChangeArrowheads="1"/>
          </p:cNvSpPr>
          <p:nvPr/>
        </p:nvSpPr>
        <p:spPr bwMode="auto">
          <a:xfrm>
            <a:off x="3571875" y="3286125"/>
            <a:ext cx="23574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de-DE" sz="2400" b="1">
                <a:latin typeface="Calibri" pitchFamily="-123" charset="0"/>
              </a:rPr>
              <a:t>OBSERVING</a:t>
            </a:r>
          </a:p>
        </p:txBody>
      </p:sp>
      <p:sp>
        <p:nvSpPr>
          <p:cNvPr id="14353" name="Textfeld 25"/>
          <p:cNvSpPr txBox="1">
            <a:spLocks noChangeArrowheads="1"/>
          </p:cNvSpPr>
          <p:nvPr/>
        </p:nvSpPr>
        <p:spPr bwMode="auto">
          <a:xfrm>
            <a:off x="4500563" y="1838325"/>
            <a:ext cx="1928812" cy="584200"/>
          </a:xfrm>
          <a:prstGeom prst="rect">
            <a:avLst/>
          </a:prstGeom>
          <a:solidFill>
            <a:srgbClr val="92D050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de-DE" sz="3200" b="1">
                <a:solidFill>
                  <a:schemeClr val="bg1"/>
                </a:solidFill>
                <a:latin typeface="Calibri" pitchFamily="-123" charset="0"/>
              </a:rPr>
              <a:t> FATHER</a:t>
            </a:r>
          </a:p>
        </p:txBody>
      </p:sp>
      <p:sp>
        <p:nvSpPr>
          <p:cNvPr id="14354" name="Textfeld 27"/>
          <p:cNvSpPr txBox="1">
            <a:spLocks noChangeArrowheads="1"/>
          </p:cNvSpPr>
          <p:nvPr/>
        </p:nvSpPr>
        <p:spPr bwMode="auto">
          <a:xfrm>
            <a:off x="428625" y="2384425"/>
            <a:ext cx="59293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lvl="1" algn="ctr"/>
            <a:r>
              <a:rPr lang="de-DE" sz="2400" b="1">
                <a:solidFill>
                  <a:srgbClr val="92D050"/>
                </a:solidFill>
                <a:latin typeface="Calibri" pitchFamily="-123" charset="0"/>
              </a:rPr>
              <a:t>DELIGHT      IS      IN          KNOWING </a:t>
            </a:r>
            <a:br>
              <a:rPr lang="de-DE" sz="2400" b="1">
                <a:solidFill>
                  <a:srgbClr val="92D050"/>
                </a:solidFill>
                <a:latin typeface="Calibri" pitchFamily="-123" charset="0"/>
              </a:rPr>
            </a:br>
            <a:r>
              <a:rPr lang="de-DE" sz="2400" b="1">
                <a:solidFill>
                  <a:srgbClr val="92D050"/>
                </a:solidFill>
                <a:latin typeface="Calibri" pitchFamily="-123" charset="0"/>
              </a:rPr>
              <a:t>HIS WILL</a:t>
            </a:r>
          </a:p>
        </p:txBody>
      </p:sp>
      <p:sp>
        <p:nvSpPr>
          <p:cNvPr id="14355" name="Textfeld 28"/>
          <p:cNvSpPr txBox="1">
            <a:spLocks noChangeArrowheads="1"/>
          </p:cNvSpPr>
          <p:nvPr/>
        </p:nvSpPr>
        <p:spPr bwMode="auto">
          <a:xfrm>
            <a:off x="4286250" y="1422400"/>
            <a:ext cx="2428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de-DE" sz="2400" b="1">
                <a:solidFill>
                  <a:srgbClr val="92D050"/>
                </a:solidFill>
                <a:latin typeface="Calibri" pitchFamily="-123" charset="0"/>
              </a:rPr>
              <a:t>The Father</a:t>
            </a:r>
          </a:p>
        </p:txBody>
      </p:sp>
      <p:sp>
        <p:nvSpPr>
          <p:cNvPr id="14356" name="Textfeld 31"/>
          <p:cNvSpPr txBox="1">
            <a:spLocks noChangeArrowheads="1"/>
          </p:cNvSpPr>
          <p:nvPr/>
        </p:nvSpPr>
        <p:spPr bwMode="auto">
          <a:xfrm>
            <a:off x="2643188" y="1884363"/>
            <a:ext cx="17145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de-DE" sz="2400" b="1">
                <a:solidFill>
                  <a:srgbClr val="92D050"/>
                </a:solidFill>
                <a:latin typeface="Calibri" pitchFamily="-123" charset="0"/>
              </a:rPr>
              <a:t>perfect</a:t>
            </a:r>
          </a:p>
        </p:txBody>
      </p:sp>
      <p:sp>
        <p:nvSpPr>
          <p:cNvPr id="14357" name="Textfeld 33"/>
          <p:cNvSpPr txBox="1">
            <a:spLocks noChangeArrowheads="1"/>
          </p:cNvSpPr>
          <p:nvPr/>
        </p:nvSpPr>
        <p:spPr bwMode="auto">
          <a:xfrm>
            <a:off x="500063" y="1911350"/>
            <a:ext cx="2286000" cy="401638"/>
          </a:xfrm>
          <a:prstGeom prst="rect">
            <a:avLst/>
          </a:prstGeom>
          <a:solidFill>
            <a:srgbClr val="92D050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de-DE" sz="2000" b="1">
                <a:solidFill>
                  <a:schemeClr val="bg1"/>
                </a:solidFill>
                <a:latin typeface="Calibri" pitchFamily="-123" charset="0"/>
              </a:rPr>
              <a:t> </a:t>
            </a:r>
            <a:r>
              <a:rPr lang="de-DE" sz="2000">
                <a:solidFill>
                  <a:schemeClr val="bg1"/>
                </a:solidFill>
                <a:latin typeface="Calibri" pitchFamily="-123" charset="0"/>
              </a:rPr>
              <a:t>sit in the seat</a:t>
            </a:r>
          </a:p>
        </p:txBody>
      </p:sp>
      <p:grpSp>
        <p:nvGrpSpPr>
          <p:cNvPr id="14358" name="Gruppieren 39"/>
          <p:cNvGrpSpPr>
            <a:grpSpLocks/>
          </p:cNvGrpSpPr>
          <p:nvPr/>
        </p:nvGrpSpPr>
        <p:grpSpPr bwMode="auto">
          <a:xfrm>
            <a:off x="857250" y="227013"/>
            <a:ext cx="2071688" cy="1071562"/>
            <a:chOff x="285728" y="226992"/>
            <a:chExt cx="2071702" cy="1071570"/>
          </a:xfrm>
        </p:grpSpPr>
        <p:sp>
          <p:nvSpPr>
            <p:cNvPr id="14364" name="Textfeld 34"/>
            <p:cNvSpPr txBox="1">
              <a:spLocks noChangeArrowheads="1"/>
            </p:cNvSpPr>
            <p:nvPr/>
          </p:nvSpPr>
          <p:spPr bwMode="auto">
            <a:xfrm>
              <a:off x="285728" y="446102"/>
              <a:ext cx="2071702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de-DE" sz="3000" b="1">
                  <a:latin typeface="Calibri" pitchFamily="-123" charset="0"/>
                </a:rPr>
                <a:t>TEACH</a:t>
              </a:r>
            </a:p>
          </p:txBody>
        </p:sp>
        <p:sp>
          <p:nvSpPr>
            <p:cNvPr id="36" name="Ellipse 35"/>
            <p:cNvSpPr/>
            <p:nvPr/>
          </p:nvSpPr>
          <p:spPr>
            <a:xfrm>
              <a:off x="357166" y="226992"/>
              <a:ext cx="1928825" cy="107157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</p:grpSp>
      <p:grpSp>
        <p:nvGrpSpPr>
          <p:cNvPr id="14359" name="Gruppieren 40"/>
          <p:cNvGrpSpPr>
            <a:grpSpLocks/>
          </p:cNvGrpSpPr>
          <p:nvPr/>
        </p:nvGrpSpPr>
        <p:grpSpPr bwMode="auto">
          <a:xfrm>
            <a:off x="3929063" y="214313"/>
            <a:ext cx="2714625" cy="1071562"/>
            <a:chOff x="3571876" y="214282"/>
            <a:chExt cx="2714644" cy="1071570"/>
          </a:xfrm>
        </p:grpSpPr>
        <p:sp>
          <p:nvSpPr>
            <p:cNvPr id="14362" name="Textfeld 36"/>
            <p:cNvSpPr txBox="1">
              <a:spLocks noChangeArrowheads="1"/>
            </p:cNvSpPr>
            <p:nvPr/>
          </p:nvSpPr>
          <p:spPr bwMode="auto">
            <a:xfrm>
              <a:off x="3571876" y="428596"/>
              <a:ext cx="2714644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de-DE" sz="3000" b="1">
                  <a:latin typeface="Calibri" pitchFamily="-123" charset="0"/>
                </a:rPr>
                <a:t>OBSERVE</a:t>
              </a:r>
            </a:p>
          </p:txBody>
        </p:sp>
        <p:sp>
          <p:nvSpPr>
            <p:cNvPr id="38" name="Ellipse 37"/>
            <p:cNvSpPr/>
            <p:nvPr/>
          </p:nvSpPr>
          <p:spPr>
            <a:xfrm>
              <a:off x="3571876" y="214282"/>
              <a:ext cx="2714644" cy="107157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</p:grpSp>
      <p:sp>
        <p:nvSpPr>
          <p:cNvPr id="14360" name="Textfeld 38"/>
          <p:cNvSpPr txBox="1">
            <a:spLocks noChangeArrowheads="1"/>
          </p:cNvSpPr>
          <p:nvPr/>
        </p:nvSpPr>
        <p:spPr bwMode="auto">
          <a:xfrm>
            <a:off x="3222625" y="374650"/>
            <a:ext cx="377825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3000" b="1">
                <a:latin typeface="Calibri" pitchFamily="-123" charset="0"/>
              </a:rPr>
              <a:t>+</a:t>
            </a:r>
          </a:p>
        </p:txBody>
      </p:sp>
      <p:cxnSp>
        <p:nvCxnSpPr>
          <p:cNvPr id="31" name="Gekrümmte Verbindung 30"/>
          <p:cNvCxnSpPr>
            <a:stCxn id="38" idx="4"/>
            <a:endCxn id="36" idx="4"/>
          </p:cNvCxnSpPr>
          <p:nvPr/>
        </p:nvCxnSpPr>
        <p:spPr>
          <a:xfrm rot="5400000">
            <a:off x="3582988" y="-404813"/>
            <a:ext cx="12700" cy="3394075"/>
          </a:xfrm>
          <a:prstGeom prst="curvedConnector3">
            <a:avLst>
              <a:gd name="adj1" fmla="val 1898584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</Words>
  <Application>Microsoft Office PowerPoint</Application>
  <PresentationFormat>On-screen Show (4:3)</PresentationFormat>
  <Paragraphs>43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Entwurfsvorlage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Calibri</vt:lpstr>
      <vt:lpstr>ＭＳ Ｐゴシック</vt:lpstr>
      <vt:lpstr>Arial</vt:lpstr>
      <vt:lpstr>Larissa-Design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Anja Katrin Sterzer</dc:creator>
  <cp:lastModifiedBy>Wilhelm Schmid</cp:lastModifiedBy>
  <cp:revision>9</cp:revision>
  <dcterms:created xsi:type="dcterms:W3CDTF">2010-03-24T19:28:10Z</dcterms:created>
  <dcterms:modified xsi:type="dcterms:W3CDTF">2010-03-30T06:46:51Z</dcterms:modified>
</cp:coreProperties>
</file>